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4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4EF69B8-8560-4F9F-97C4-DF87E29540E7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2A0EBD6-CEC3-4ACA-97B8-57CC41B374D1}" type="slidenum">
              <a:rPr lang="de-DE" smtClean="0"/>
              <a:t>‹Nr.›</a:t>
            </a:fld>
            <a:endParaRPr lang="de-D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293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69B8-8560-4F9F-97C4-DF87E29540E7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EBD6-CEC3-4ACA-97B8-57CC41B374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64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69B8-8560-4F9F-97C4-DF87E29540E7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EBD6-CEC3-4ACA-97B8-57CC41B374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788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69B8-8560-4F9F-97C4-DF87E29540E7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EBD6-CEC3-4ACA-97B8-57CC41B374D1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5581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69B8-8560-4F9F-97C4-DF87E29540E7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EBD6-CEC3-4ACA-97B8-57CC41B374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534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69B8-8560-4F9F-97C4-DF87E29540E7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EBD6-CEC3-4ACA-97B8-57CC41B374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147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69B8-8560-4F9F-97C4-DF87E29540E7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EBD6-CEC3-4ACA-97B8-57CC41B374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215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69B8-8560-4F9F-97C4-DF87E29540E7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EBD6-CEC3-4ACA-97B8-57CC41B374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426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69B8-8560-4F9F-97C4-DF87E29540E7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EBD6-CEC3-4ACA-97B8-57CC41B374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2458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5FC24-4553-4CBD-96D5-62A026B2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8CDC90-DD62-4828-9461-C962265DB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611E9E-F344-4276-BE11-4321EECA8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69B8-8560-4F9F-97C4-DF87E29540E7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3EC225-8946-4ECB-B59C-F3143D7BD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F53719-84E9-456B-8B60-89E93E85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EBD6-CEC3-4ACA-97B8-57CC41B374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349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69B8-8560-4F9F-97C4-DF87E29540E7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EBD6-CEC3-4ACA-97B8-57CC41B374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59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69B8-8560-4F9F-97C4-DF87E29540E7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EBD6-CEC3-4ACA-97B8-57CC41B374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33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69B8-8560-4F9F-97C4-DF87E29540E7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EBD6-CEC3-4ACA-97B8-57CC41B374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69B8-8560-4F9F-97C4-DF87E29540E7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EBD6-CEC3-4ACA-97B8-57CC41B374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69B8-8560-4F9F-97C4-DF87E29540E7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EBD6-CEC3-4ACA-97B8-57CC41B374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78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69B8-8560-4F9F-97C4-DF87E29540E7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EBD6-CEC3-4ACA-97B8-57CC41B374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22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69B8-8560-4F9F-97C4-DF87E29540E7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EBD6-CEC3-4ACA-97B8-57CC41B374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13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69B8-8560-4F9F-97C4-DF87E29540E7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EBD6-CEC3-4ACA-97B8-57CC41B374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49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4EF69B8-8560-4F9F-97C4-DF87E29540E7}" type="datetimeFigureOut">
              <a:rPr lang="de-DE" smtClean="0"/>
              <a:t>12.11.24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A0EBD6-CEC3-4ACA-97B8-57CC41B374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0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a.istockphoto.com/vectors/sketch-of-many-people-standing-together-vector-id931400186?k=20&amp;m=931400186&amp;s=170667a&amp;w=0&amp;h=J_ejHua26GzyPle8RY37S1IXxIb-mUOXzc6NVBfeBvU=" TargetMode="External"/><Relationship Id="rId3" Type="http://schemas.openxmlformats.org/officeDocument/2006/relationships/hyperlink" Target="https://de.wikipedia.org/wiki/Datei:Zentralbibliothek_Z&#252;rich_Das_Kapital_Marx_1867.jpg" TargetMode="External"/><Relationship Id="rId7" Type="http://schemas.openxmlformats.org/officeDocument/2006/relationships/hyperlink" Target="https://media.istockphoto.com/vectors/scales-measuring-strength-versus-weakness-equal-concept-vector-id1337382676?k=20&amp;m=1337382676&amp;s=612x612&amp;w=0&amp;h=-si6oBDMAze7A4uLdZzt8gxypHq58-Jrpv05jcg0_lw=" TargetMode="External"/><Relationship Id="rId2" Type="http://schemas.openxmlformats.org/officeDocument/2006/relationships/hyperlink" Target="https://de.wikipedia.org/wiki/Datei:Karl_Marx_001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media.licdn.com/dms/image/C4E12AQF_oPGN70WLdg/article-cover_image-shrink_600_2000/0/1584968992502?e=2147483647&amp;v=beta&amp;t=Up4i6QqBwAycvuVkMjcqOnisQq1Fuxbyto8QMbzVIUE" TargetMode="External"/><Relationship Id="rId5" Type="http://schemas.openxmlformats.org/officeDocument/2006/relationships/hyperlink" Target="https://assets.isu.pub/document-structure/201020191527-8cafdba6f3e9234bffc9d8de0450335c/v1/e2c419a387749c7e330a8e8d6b6b6e74.jpg?width=720&amp;quality=85%2C50" TargetMode="External"/><Relationship Id="rId4" Type="http://schemas.openxmlformats.org/officeDocument/2006/relationships/hyperlink" Target="https://www.bourgeoisie.fr/wp-content/uploads/2022/11/bourgeois-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9A152-9C7D-4472-9B32-A828B78A38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Klassenmodell</a:t>
            </a:r>
            <a:br>
              <a:rPr lang="de-DE"/>
            </a:br>
            <a:r>
              <a:rPr lang="de-DE" sz="4400"/>
              <a:t>nach Karl Marx</a:t>
            </a:r>
            <a:endParaRPr lang="de-DE" sz="44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79BD5C3-4E6C-488C-AC05-98C14EBAA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985" y="3341979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de-DE" sz="1600">
                <a:solidFill>
                  <a:schemeClr val="tx1"/>
                </a:solidFill>
              </a:rPr>
              <a:t>Klasse : 11a</a:t>
            </a:r>
          </a:p>
          <a:p>
            <a:pPr algn="l"/>
            <a:r>
              <a:rPr lang="de-DE" sz="1600">
                <a:solidFill>
                  <a:schemeClr val="tx1"/>
                </a:solidFill>
              </a:rPr>
              <a:t>Lehrkraft : Dinkela</a:t>
            </a:r>
          </a:p>
          <a:p>
            <a:pPr algn="l"/>
            <a:r>
              <a:rPr lang="de-DE" sz="1600">
                <a:solidFill>
                  <a:schemeClr val="tx1"/>
                </a:solidFill>
              </a:rPr>
              <a:t>Von : Niko, Sepp, Arjin, Hiba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60117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nhaltsplatzhalter 3" descr="GIFs Danke für Eure Aufmerksamkeit - 30 animierte Bilder kostenlos">
            <a:extLst>
              <a:ext uri="{FF2B5EF4-FFF2-40B4-BE49-F238E27FC236}">
                <a16:creationId xmlns:a16="http://schemas.microsoft.com/office/drawing/2014/main" id="{41C4EEC0-8E5E-3B8D-72E2-3C1565FF2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41495" y="643467"/>
            <a:ext cx="9909010" cy="557106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59CA9A5-A65C-EA45-84D2-535C454DEE1A}"/>
              </a:ext>
            </a:extLst>
          </p:cNvPr>
          <p:cNvSpPr txBox="1"/>
          <p:nvPr/>
        </p:nvSpPr>
        <p:spPr>
          <a:xfrm>
            <a:off x="2297724" y="6459416"/>
            <a:ext cx="96832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ABB.9: https://acegif.com/wp-content/uploads/gifs/aufmerksamkeit-3.gif</a:t>
            </a:r>
          </a:p>
        </p:txBody>
      </p:sp>
    </p:spTree>
    <p:extLst>
      <p:ext uri="{BB962C8B-B14F-4D97-AF65-F5344CB8AC3E}">
        <p14:creationId xmlns:p14="http://schemas.microsoft.com/office/powerpoint/2010/main" val="76482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04143-583B-4EFD-9E02-EC917481A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4903637" cy="1151965"/>
          </a:xfrm>
        </p:spPr>
        <p:txBody>
          <a:bodyPr>
            <a:normAutofit/>
          </a:bodyPr>
          <a:lstStyle/>
          <a:p>
            <a:r>
              <a:rPr lang="de-DE" sz="4200"/>
              <a:t>Inhaltsverzeichnis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9BBE49-E1B7-4097-948C-6605071DB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486" y="2063397"/>
            <a:ext cx="4902611" cy="323746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de-DE"/>
              <a:t>Wer war Karl Marx eigentlich?  Niko</a:t>
            </a:r>
          </a:p>
          <a:p>
            <a:pPr marL="514350" indent="-514350">
              <a:buAutoNum type="arabicPeriod"/>
            </a:pPr>
            <a:r>
              <a:rPr lang="de-DE"/>
              <a:t>Grundlagen und Merkmale   </a:t>
            </a:r>
            <a:r>
              <a:rPr lang="de-DE" err="1"/>
              <a:t>Arjin</a:t>
            </a:r>
            <a:endParaRPr lang="de-DE"/>
          </a:p>
          <a:p>
            <a:pPr marL="514350" indent="-514350">
              <a:buAutoNum type="arabicPeriod"/>
            </a:pPr>
            <a:r>
              <a:rPr lang="de-DE"/>
              <a:t>Gesellschaftliche Relevanz  Niko</a:t>
            </a:r>
          </a:p>
          <a:p>
            <a:pPr marL="514350" indent="-514350">
              <a:buAutoNum type="arabicPeriod"/>
            </a:pPr>
            <a:r>
              <a:rPr lang="de-DE"/>
              <a:t>Vergleich zu anderen Modellen  Sepp</a:t>
            </a:r>
          </a:p>
          <a:p>
            <a:pPr marL="514350" indent="-514350">
              <a:buAutoNum type="arabicPeriod"/>
            </a:pPr>
            <a:r>
              <a:rPr lang="de-DE"/>
              <a:t>Kritik und Weiterentwicklungen  Hiba</a:t>
            </a:r>
          </a:p>
          <a:p>
            <a:pPr marL="514350" indent="-514350">
              <a:buAutoNum type="arabicPeriod"/>
            </a:pPr>
            <a:r>
              <a:rPr lang="de-DE"/>
              <a:t>Quellen</a:t>
            </a:r>
          </a:p>
        </p:txBody>
      </p:sp>
      <p:pic>
        <p:nvPicPr>
          <p:cNvPr id="10" name="Grafik 9" descr="Kinder mit einfarbiger Füllung">
            <a:extLst>
              <a:ext uri="{FF2B5EF4-FFF2-40B4-BE49-F238E27FC236}">
                <a16:creationId xmlns:a16="http://schemas.microsoft.com/office/drawing/2014/main" id="{BE7A1E28-A559-FB50-86A8-709DB4DE7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0452" y="306412"/>
            <a:ext cx="2373781" cy="2373781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pic>
        <p:nvPicPr>
          <p:cNvPr id="11" name="Grafik 10" descr="Münzen mit einfarbiger Füllung">
            <a:extLst>
              <a:ext uri="{FF2B5EF4-FFF2-40B4-BE49-F238E27FC236}">
                <a16:creationId xmlns:a16="http://schemas.microsoft.com/office/drawing/2014/main" id="{AF58143B-F6DA-2CC0-62F8-857DE1001F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47957" y="309638"/>
            <a:ext cx="2370555" cy="2370555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pic>
        <p:nvPicPr>
          <p:cNvPr id="12" name="Grafik 11" descr="Verwirrte Person mit einfarbiger Füllung">
            <a:extLst>
              <a:ext uri="{FF2B5EF4-FFF2-40B4-BE49-F238E27FC236}">
                <a16:creationId xmlns:a16="http://schemas.microsoft.com/office/drawing/2014/main" id="{A9F8BFD8-F674-9879-9C37-A8B99C1305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60573" y="2927082"/>
            <a:ext cx="2373782" cy="2373782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98504454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A87F4-5058-4E1C-8692-7ADADDB6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40" y="101905"/>
            <a:ext cx="4210873" cy="1151965"/>
          </a:xfrm>
        </p:spPr>
        <p:txBody>
          <a:bodyPr>
            <a:normAutofit/>
          </a:bodyPr>
          <a:lstStyle/>
          <a:p>
            <a:r>
              <a:rPr lang="de-DE" sz="3800"/>
              <a:t>1. Wer war Karl Marx eigentlich?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4BDF1F-A165-45CB-A422-3969DFC5A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695" y="1456765"/>
            <a:ext cx="4901388" cy="40324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dirty="0">
                <a:effectLst/>
                <a:latin typeface="Impact"/>
              </a:rPr>
              <a:t>Name: Karl Marx</a:t>
            </a:r>
            <a:endParaRPr lang="de-DE" sz="1400">
              <a:effectLst/>
              <a:latin typeface="Impact"/>
            </a:endParaRPr>
          </a:p>
          <a:p>
            <a:pPr>
              <a:lnSpc>
                <a:spcPct val="100000"/>
              </a:lnSpc>
            </a:pPr>
            <a:r>
              <a:rPr lang="de-DE" sz="1400" dirty="0">
                <a:effectLst/>
                <a:latin typeface="Impact"/>
              </a:rPr>
              <a:t>Lebenszeit: 1818–1883</a:t>
            </a:r>
            <a:endParaRPr lang="de-DE" sz="1400">
              <a:effectLst/>
              <a:latin typeface="Impact"/>
            </a:endParaRPr>
          </a:p>
          <a:p>
            <a:pPr>
              <a:lnSpc>
                <a:spcPct val="100000"/>
              </a:lnSpc>
            </a:pPr>
            <a:r>
              <a:rPr lang="en-GB" sz="1400" err="1">
                <a:latin typeface="Impact"/>
              </a:rPr>
              <a:t>beruf</a:t>
            </a:r>
            <a:r>
              <a:rPr lang="de-DE" sz="1400" dirty="0">
                <a:effectLst/>
                <a:latin typeface="Impact"/>
              </a:rPr>
              <a:t>: Deutscher Philosoph und Ökonom</a:t>
            </a:r>
            <a:endParaRPr lang="de-DE" sz="1400">
              <a:effectLst/>
              <a:latin typeface="Impact"/>
            </a:endParaRPr>
          </a:p>
          <a:p>
            <a:pPr>
              <a:lnSpc>
                <a:spcPct val="100000"/>
              </a:lnSpc>
            </a:pPr>
            <a:r>
              <a:rPr lang="de-DE" sz="1400" dirty="0">
                <a:effectLst/>
                <a:latin typeface="Impact"/>
              </a:rPr>
              <a:t>Begründer des: Marxismus</a:t>
            </a:r>
            <a:endParaRPr lang="de-DE" sz="1400">
              <a:effectLst/>
              <a:latin typeface="Impact"/>
            </a:endParaRPr>
          </a:p>
          <a:p>
            <a:pPr>
              <a:lnSpc>
                <a:spcPct val="100000"/>
              </a:lnSpc>
            </a:pPr>
            <a:r>
              <a:rPr lang="de-DE" sz="1400" dirty="0">
                <a:effectLst/>
                <a:latin typeface="Impact"/>
              </a:rPr>
              <a:t>Wichtigste Werke:</a:t>
            </a:r>
            <a:r>
              <a:rPr lang="en-GB" sz="1400" dirty="0">
                <a:effectLst/>
                <a:latin typeface="Impact"/>
              </a:rPr>
              <a:t>  </a:t>
            </a:r>
            <a:r>
              <a:rPr lang="de-DE" sz="1400" dirty="0">
                <a:effectLst/>
                <a:latin typeface="Impact"/>
              </a:rPr>
              <a:t>„Das Kapital“</a:t>
            </a:r>
            <a:r>
              <a:rPr lang="en-GB" sz="1400" dirty="0">
                <a:effectLst/>
                <a:latin typeface="Impact"/>
              </a:rPr>
              <a:t> ,</a:t>
            </a:r>
            <a:r>
              <a:rPr lang="en-GB" sz="1400" dirty="0">
                <a:latin typeface="Impact"/>
              </a:rPr>
              <a:t> </a:t>
            </a:r>
            <a:r>
              <a:rPr lang="de-DE" sz="1400" dirty="0">
                <a:effectLst/>
                <a:latin typeface="Impact"/>
              </a:rPr>
              <a:t>„Kommunistisches Manifest“ (mit Friedrich Engels)</a:t>
            </a:r>
            <a:endParaRPr lang="de-DE" sz="1400">
              <a:effectLst/>
              <a:latin typeface="Impact"/>
            </a:endParaRPr>
          </a:p>
          <a:p>
            <a:pPr>
              <a:lnSpc>
                <a:spcPct val="100000"/>
              </a:lnSpc>
            </a:pPr>
            <a:r>
              <a:rPr lang="de-DE" sz="1400" dirty="0">
                <a:effectLst/>
                <a:latin typeface="Impact"/>
              </a:rPr>
              <a:t>Zentrale Theorien:</a:t>
            </a:r>
            <a:r>
              <a:rPr lang="en-GB" sz="1400" dirty="0">
                <a:latin typeface="Impact"/>
              </a:rPr>
              <a:t> </a:t>
            </a:r>
            <a:r>
              <a:rPr lang="de-DE" sz="1400" dirty="0">
                <a:effectLst/>
                <a:latin typeface="Impact"/>
              </a:rPr>
              <a:t>Kritische Analyse des Kapitalismus</a:t>
            </a:r>
            <a:r>
              <a:rPr lang="en-GB" sz="1400" dirty="0">
                <a:effectLst/>
                <a:latin typeface="Impact"/>
              </a:rPr>
              <a:t>, </a:t>
            </a:r>
            <a:r>
              <a:rPr lang="de-DE" sz="1400" dirty="0">
                <a:effectLst/>
                <a:latin typeface="Impact"/>
              </a:rPr>
              <a:t>Historischer Materialismus</a:t>
            </a:r>
            <a:endParaRPr lang="de-DE" sz="1400">
              <a:effectLst/>
              <a:latin typeface="Impact"/>
            </a:endParaRPr>
          </a:p>
          <a:p>
            <a:pPr>
              <a:lnSpc>
                <a:spcPct val="100000"/>
              </a:lnSpc>
            </a:pPr>
            <a:r>
              <a:rPr lang="de-DE" sz="1400" dirty="0">
                <a:effectLst/>
                <a:latin typeface="Impact"/>
              </a:rPr>
              <a:t>Einfluss: Grundlage für sozialistische Bewegungen und moderne Sozialwissenschaften</a:t>
            </a:r>
            <a:endParaRPr lang="de-DE" sz="1400">
              <a:effectLst/>
              <a:latin typeface="Impact"/>
            </a:endParaRPr>
          </a:p>
          <a:p>
            <a:pPr>
              <a:lnSpc>
                <a:spcPct val="100000"/>
              </a:lnSpc>
            </a:pPr>
            <a:r>
              <a:rPr lang="de-DE" sz="1400" dirty="0">
                <a:effectLst/>
                <a:latin typeface="Impact"/>
              </a:rPr>
              <a:t>Kernideen: Verhältnis von Kapital und Arbeit, Klassenkampf, ökonomische Basis der Gesellschaft.</a:t>
            </a:r>
            <a:endParaRPr lang="de-DE" sz="1400">
              <a:effectLst/>
              <a:latin typeface="Impact"/>
            </a:endParaRPr>
          </a:p>
          <a:p>
            <a:pPr>
              <a:lnSpc>
                <a:spcPct val="100000"/>
              </a:lnSpc>
            </a:pPr>
            <a:endParaRPr lang="de-DE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B7DF66-9C53-4104-A2D0-29A84D227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1282" y="457200"/>
            <a:ext cx="5824059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CB12B25-4BF4-5087-B569-4AF8D7A60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2" r="-1" b="-1"/>
          <a:stretch/>
        </p:blipFill>
        <p:spPr>
          <a:xfrm>
            <a:off x="5507994" y="649101"/>
            <a:ext cx="2608785" cy="421963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5322A7E-E5D1-C7D8-FBA2-78F6C41B1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219"/>
          <a:stretch/>
        </p:blipFill>
        <p:spPr>
          <a:xfrm>
            <a:off x="8343978" y="683155"/>
            <a:ext cx="2614164" cy="422583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4FA069-1002-A743-9C6C-7D973A20D7DC}"/>
              </a:ext>
            </a:extLst>
          </p:cNvPr>
          <p:cNvSpPr txBox="1"/>
          <p:nvPr/>
        </p:nvSpPr>
        <p:spPr>
          <a:xfrm>
            <a:off x="6391734" y="514114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Abb.:1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8D42CAF-D169-6D30-4FE0-B767B85B5B54}"/>
              </a:ext>
            </a:extLst>
          </p:cNvPr>
          <p:cNvSpPr txBox="1"/>
          <p:nvPr/>
        </p:nvSpPr>
        <p:spPr>
          <a:xfrm>
            <a:off x="9356541" y="518462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Abb.:2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422051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C60BB-6B85-4BC0-BD41-22E31E196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8496" cy="1151965"/>
          </a:xfrm>
        </p:spPr>
        <p:txBody>
          <a:bodyPr>
            <a:normAutofit/>
          </a:bodyPr>
          <a:lstStyle/>
          <a:p>
            <a:r>
              <a:rPr lang="de-DE" sz="3800"/>
              <a:t>2. Grundlage und Merkmale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AF8BE8-18B9-4ACC-94AE-DE331A7A2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3397"/>
            <a:ext cx="6397157" cy="3237468"/>
          </a:xfrm>
        </p:spPr>
        <p:txBody>
          <a:bodyPr>
            <a:normAutofit/>
          </a:bodyPr>
          <a:lstStyle/>
          <a:p>
            <a:r>
              <a:rPr lang="de-DE"/>
              <a:t>BESTEHT AUS ZWEI HAUPTKLASSEN:</a:t>
            </a:r>
          </a:p>
          <a:p>
            <a:pPr marL="0" indent="0">
              <a:buNone/>
            </a:pPr>
            <a:r>
              <a:rPr lang="de-DE"/>
              <a:t> 1. BOURGOISIE ( KAPITALISTEN / OBERSCHICHT )                     2. DAS PROLETARIAT ( ARBEITER / UNTERSCHICHT)</a:t>
            </a:r>
          </a:p>
          <a:p>
            <a:r>
              <a:rPr lang="de-DE"/>
              <a:t>KLASSENKONFLIKTE AUFGRUND VON UNGLEICHER VERTEILUNG VON KAPITAL UND MACHT</a:t>
            </a:r>
          </a:p>
          <a:p>
            <a:r>
              <a:rPr lang="de-DE"/>
              <a:t>HAUPTKONZEPTE SIND DER KLASSENKAMPF, ENTFREMDUNG UND MEHRWERT</a:t>
            </a:r>
          </a:p>
        </p:txBody>
      </p:sp>
      <p:pic>
        <p:nvPicPr>
          <p:cNvPr id="4" name="Grafik 3" descr="Ein Bild, das Entwurf, Zeichnung, Bild, Kunst enthält.&#10;&#10;Beschreibung automatisch generiert.">
            <a:extLst>
              <a:ext uri="{FF2B5EF4-FFF2-40B4-BE49-F238E27FC236}">
                <a16:creationId xmlns:a16="http://schemas.microsoft.com/office/drawing/2014/main" id="{E2D753BC-B546-01BF-3209-F484166C72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96" r="6889" b="-3"/>
          <a:stretch/>
        </p:blipFill>
        <p:spPr>
          <a:xfrm>
            <a:off x="7568124" y="10"/>
            <a:ext cx="3836475" cy="2526610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pic>
        <p:nvPicPr>
          <p:cNvPr id="5" name="Grafik 4" descr="Ein Bild, das Kleidung, Person, Fabrik, Mann enthält.&#10;&#10;Beschreibung automatisch generiert.">
            <a:extLst>
              <a:ext uri="{FF2B5EF4-FFF2-40B4-BE49-F238E27FC236}">
                <a16:creationId xmlns:a16="http://schemas.microsoft.com/office/drawing/2014/main" id="{6B18758F-F806-B03B-96B9-806C7170E6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50" r="-2" b="-2"/>
          <a:stretch/>
        </p:blipFill>
        <p:spPr>
          <a:xfrm>
            <a:off x="7568125" y="2881567"/>
            <a:ext cx="3836475" cy="2526622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BB9C152-9933-CB72-1F55-BD1AAE553035}"/>
              </a:ext>
            </a:extLst>
          </p:cNvPr>
          <p:cNvSpPr txBox="1"/>
          <p:nvPr/>
        </p:nvSpPr>
        <p:spPr>
          <a:xfrm>
            <a:off x="10761784" y="2538046"/>
            <a:ext cx="14360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/>
              <a:t>ABB.:3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A7100FF-3C56-6776-6A47-895D9329284C}"/>
              </a:ext>
            </a:extLst>
          </p:cNvPr>
          <p:cNvSpPr txBox="1"/>
          <p:nvPr/>
        </p:nvSpPr>
        <p:spPr>
          <a:xfrm>
            <a:off x="10697307" y="5401407"/>
            <a:ext cx="14067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/>
              <a:t>ABB.:4</a:t>
            </a:r>
          </a:p>
        </p:txBody>
      </p:sp>
    </p:spTree>
    <p:extLst>
      <p:ext uri="{BB962C8B-B14F-4D97-AF65-F5344CB8AC3E}">
        <p14:creationId xmlns:p14="http://schemas.microsoft.com/office/powerpoint/2010/main" val="75819283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CAD38B-5F61-4FEB-A1D1-5FC0D666D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04E869F-EBC2-416E-8FB7-4F6A45F66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Grafik 3" descr="The Bourgeois and Proletarians - COVID highlights the new class struggle?">
            <a:extLst>
              <a:ext uri="{FF2B5EF4-FFF2-40B4-BE49-F238E27FC236}">
                <a16:creationId xmlns:a16="http://schemas.microsoft.com/office/drawing/2014/main" id="{EEEC28F5-46F4-9AF5-DC21-FF965F41F0A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3000"/>
          </a:blip>
          <a:srcRect l="2496"/>
          <a:stretch/>
        </p:blipFill>
        <p:spPr>
          <a:xfrm>
            <a:off x="20" y="10"/>
            <a:ext cx="11734780" cy="6408728"/>
          </a:xfrm>
          <a:prstGeom prst="rect">
            <a:avLst/>
          </a:prstGeom>
          <a:ln>
            <a:noFill/>
          </a:ln>
        </p:spPr>
      </p:pic>
      <p:sp>
        <p:nvSpPr>
          <p:cNvPr id="13" name="Freeform 9">
            <a:extLst>
              <a:ext uri="{FF2B5EF4-FFF2-40B4-BE49-F238E27FC236}">
                <a16:creationId xmlns:a16="http://schemas.microsoft.com/office/drawing/2014/main" id="{7D1C9B27-27B9-4E9E-82C8-6F9B7D12B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E75985-D61F-4B6F-B84B-76E140608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de-DE" dirty="0"/>
              <a:t>3. Gesellschaftliche Relevanz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75C18A-FF20-4542-BA5C-3F228DBCC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3396"/>
            <a:ext cx="10394707" cy="33111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1. </a:t>
            </a:r>
            <a:r>
              <a:rPr lang="de-DE" dirty="0"/>
              <a:t>Wie hilft das modell dabei, aktuelle gesellschaftliche </a:t>
            </a:r>
            <a:r>
              <a:rPr lang="de-DE" dirty="0" err="1"/>
              <a:t>ungleichheiten</a:t>
            </a:r>
            <a:r>
              <a:rPr lang="de-DE" dirty="0"/>
              <a:t> zu verstehen?</a:t>
            </a:r>
            <a:endParaRPr lang="en-GB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latin typeface="Impact" panose="020B0806030902050204"/>
              </a:rPr>
              <a:t>- Analyse der Klassenstrukturen</a:t>
            </a:r>
          </a:p>
          <a:p>
            <a:pPr marL="0" indent="0">
              <a:buNone/>
            </a:pPr>
            <a:r>
              <a:rPr lang="de-DE" dirty="0">
                <a:latin typeface="Impact" panose="020B0806030902050204"/>
              </a:rPr>
              <a:t>-Kritik an der Vermögenskonzentration</a:t>
            </a:r>
          </a:p>
          <a:p>
            <a:pPr marL="0" indent="0">
              <a:buNone/>
            </a:pPr>
            <a:r>
              <a:rPr lang="de-DE" dirty="0">
                <a:latin typeface="Impact" panose="020B0806030902050204"/>
              </a:rPr>
              <a:t>-ausbeutungsverhältnisse</a:t>
            </a:r>
          </a:p>
          <a:p>
            <a:pPr marL="0" indent="0">
              <a:buNone/>
            </a:pPr>
            <a:r>
              <a:rPr lang="de-DE" dirty="0"/>
              <a:t>-</a:t>
            </a:r>
            <a:r>
              <a:rPr lang="de-DE" dirty="0" err="1"/>
              <a:t>zusammenhang</a:t>
            </a:r>
            <a:r>
              <a:rPr lang="de-DE" dirty="0"/>
              <a:t> von </a:t>
            </a:r>
            <a:r>
              <a:rPr lang="de-DE" dirty="0" err="1"/>
              <a:t>ökonimie</a:t>
            </a:r>
            <a:r>
              <a:rPr lang="de-DE" dirty="0"/>
              <a:t> und </a:t>
            </a:r>
            <a:r>
              <a:rPr lang="de-DE" dirty="0" err="1"/>
              <a:t>politik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9AE32D-417D-4951-BD6D-383A7A5E6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C2F8F5-764F-85CC-7F9F-9C974C8A008C}"/>
              </a:ext>
            </a:extLst>
          </p:cNvPr>
          <p:cNvSpPr txBox="1"/>
          <p:nvPr/>
        </p:nvSpPr>
        <p:spPr>
          <a:xfrm>
            <a:off x="10755922" y="5219700"/>
            <a:ext cx="19489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/>
              <a:t>ABB.:5</a:t>
            </a:r>
          </a:p>
        </p:txBody>
      </p:sp>
    </p:spTree>
    <p:extLst>
      <p:ext uri="{BB962C8B-B14F-4D97-AF65-F5344CB8AC3E}">
        <p14:creationId xmlns:p14="http://schemas.microsoft.com/office/powerpoint/2010/main" val="358582440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CAD38B-5F61-4FEB-A1D1-5FC0D666D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04E869F-EBC2-416E-8FB7-4F6A45F66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Grafik 3" descr="Vektorgrafiken für Stärken Schwächen - iStock">
            <a:extLst>
              <a:ext uri="{FF2B5EF4-FFF2-40B4-BE49-F238E27FC236}">
                <a16:creationId xmlns:a16="http://schemas.microsoft.com/office/drawing/2014/main" id="{94A7A218-DC09-FAF4-2D24-FE5AB113979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3000"/>
          </a:blip>
          <a:srcRect b="2477"/>
          <a:stretch/>
        </p:blipFill>
        <p:spPr>
          <a:xfrm>
            <a:off x="-9525" y="-1"/>
            <a:ext cx="11960969" cy="6053667"/>
          </a:xfrm>
          <a:prstGeom prst="rect">
            <a:avLst/>
          </a:prstGeom>
          <a:ln>
            <a:noFill/>
          </a:ln>
        </p:spPr>
      </p:pic>
      <p:sp>
        <p:nvSpPr>
          <p:cNvPr id="13" name="Freeform 9">
            <a:extLst>
              <a:ext uri="{FF2B5EF4-FFF2-40B4-BE49-F238E27FC236}">
                <a16:creationId xmlns:a16="http://schemas.microsoft.com/office/drawing/2014/main" id="{7D1C9B27-27B9-4E9E-82C8-6F9B7D12B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70DF31-B7EB-1E2E-3980-0A4397037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56" y="-300893"/>
            <a:ext cx="16237575" cy="2436530"/>
          </a:xfrm>
        </p:spPr>
        <p:txBody>
          <a:bodyPr>
            <a:normAutofit/>
          </a:bodyPr>
          <a:lstStyle/>
          <a:p>
            <a:r>
              <a:rPr lang="de-DE" dirty="0"/>
              <a:t>3. Gesellschaftliche </a:t>
            </a:r>
            <a:r>
              <a:rPr lang="de-DE" dirty="0" err="1"/>
              <a:t>relevanz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921811-D270-263E-78D5-489133E2C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28" y="2300111"/>
            <a:ext cx="17678069" cy="200031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de-DE" sz="1400" dirty="0"/>
          </a:p>
          <a:p>
            <a:pPr marL="0" indent="0">
              <a:lnSpc>
                <a:spcPct val="110000"/>
              </a:lnSpc>
              <a:buNone/>
            </a:pPr>
            <a:r>
              <a:rPr lang="de-DE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de-DE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9AE32D-417D-4951-BD6D-383A7A5E6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BB24DA7-2847-27A2-90D7-EB81D0DE84BA}"/>
              </a:ext>
            </a:extLst>
          </p:cNvPr>
          <p:cNvSpPr txBox="1"/>
          <p:nvPr/>
        </p:nvSpPr>
        <p:spPr>
          <a:xfrm>
            <a:off x="7917604" y="3511027"/>
            <a:ext cx="381414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de-DE" sz="2000" cap="all" baseline="0" dirty="0">
                <a:latin typeface="Impact"/>
                <a:ea typeface="Segoe UI"/>
                <a:cs typeface="Segoe UI"/>
              </a:rPr>
              <a:t>SCHWÄCHEN:</a:t>
            </a:r>
            <a:r>
              <a:rPr lang="en-US" sz="2000" dirty="0">
                <a:latin typeface="Impact"/>
                <a:ea typeface="Segoe UI"/>
                <a:cs typeface="Segoe UI"/>
              </a:rPr>
              <a:t>​</a:t>
            </a:r>
          </a:p>
          <a:p>
            <a:pPr rtl="0"/>
            <a:r>
              <a:rPr lang="de-DE" sz="2000" cap="all" baseline="0" dirty="0">
                <a:latin typeface="Impact"/>
                <a:ea typeface="Segoe UI"/>
                <a:cs typeface="Segoe UI"/>
              </a:rPr>
              <a:t>-VEREINFACHUNG</a:t>
            </a:r>
            <a:r>
              <a:rPr lang="en-US" sz="2000" dirty="0">
                <a:latin typeface="Impact"/>
                <a:ea typeface="Segoe UI"/>
                <a:cs typeface="Segoe UI"/>
              </a:rPr>
              <a:t>​</a:t>
            </a:r>
          </a:p>
          <a:p>
            <a:pPr rtl="0"/>
            <a:r>
              <a:rPr lang="de-DE" sz="2000" cap="all" baseline="0" dirty="0">
                <a:latin typeface="Impact"/>
                <a:ea typeface="Segoe UI"/>
                <a:cs typeface="Segoe UI"/>
              </a:rPr>
              <a:t>-TECHNOLOGISCHER WANDEL</a:t>
            </a:r>
            <a:r>
              <a:rPr lang="en-US" sz="2000" dirty="0">
                <a:latin typeface="Impact"/>
                <a:ea typeface="Segoe UI"/>
                <a:cs typeface="Segoe UI"/>
              </a:rPr>
              <a:t>​</a:t>
            </a:r>
          </a:p>
          <a:p>
            <a:pPr rtl="0"/>
            <a:r>
              <a:rPr lang="de-DE" sz="2000" cap="all" baseline="0" dirty="0">
                <a:latin typeface="Impact"/>
                <a:ea typeface="Segoe UI"/>
                <a:cs typeface="Segoe UI"/>
              </a:rPr>
              <a:t>-GLOBALISIERUNG</a:t>
            </a:r>
            <a:r>
              <a:rPr lang="en-US" sz="2000" dirty="0">
                <a:latin typeface="Impact"/>
                <a:ea typeface="Segoe UI"/>
                <a:cs typeface="Segoe UI"/>
              </a:rPr>
              <a:t>​</a:t>
            </a:r>
          </a:p>
          <a:p>
            <a:pPr rtl="0"/>
            <a:r>
              <a:rPr lang="de-DE" sz="2000" cap="all" baseline="0" dirty="0">
                <a:latin typeface="Impact"/>
                <a:ea typeface="Segoe UI"/>
                <a:cs typeface="Segoe UI"/>
              </a:rPr>
              <a:t>-FEHLENDE LÖSUNGEN</a:t>
            </a:r>
            <a:r>
              <a:rPr lang="en-US" sz="2000" dirty="0">
                <a:latin typeface="Impact"/>
                <a:ea typeface="Segoe UI"/>
                <a:cs typeface="Segoe UI"/>
              </a:rPr>
              <a:t>​</a:t>
            </a:r>
          </a:p>
          <a:p>
            <a:pPr rtl="0"/>
            <a:r>
              <a:rPr lang="de-DE" sz="2000" dirty="0">
                <a:latin typeface="Impact"/>
                <a:ea typeface="Segoe UI"/>
                <a:cs typeface="Segoe UI"/>
              </a:rPr>
              <a:t>​</a:t>
            </a:r>
            <a:endParaRPr lang="de-DE" sz="20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3D8494B-BE62-6E0D-88E4-AFE7C6D799EF}"/>
              </a:ext>
            </a:extLst>
          </p:cNvPr>
          <p:cNvSpPr txBox="1"/>
          <p:nvPr/>
        </p:nvSpPr>
        <p:spPr>
          <a:xfrm>
            <a:off x="710638" y="3429000"/>
            <a:ext cx="4858371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de-DE" sz="2000" cap="all" baseline="0" dirty="0">
                <a:latin typeface="Impact"/>
                <a:ea typeface="Segoe UI"/>
                <a:cs typeface="Segoe UI"/>
              </a:rPr>
              <a:t>STÄRKEN:</a:t>
            </a:r>
            <a:r>
              <a:rPr lang="en-US" sz="2000" dirty="0">
                <a:latin typeface="Impact"/>
                <a:ea typeface="Segoe UI"/>
                <a:cs typeface="Segoe UI"/>
              </a:rPr>
              <a:t>​</a:t>
            </a:r>
          </a:p>
          <a:p>
            <a:pPr rtl="0"/>
            <a:r>
              <a:rPr lang="de-DE" sz="2000" cap="all" baseline="0" dirty="0">
                <a:latin typeface="Impact"/>
                <a:ea typeface="Segoe UI"/>
                <a:cs typeface="Segoe UI"/>
              </a:rPr>
              <a:t>-KRITIK AM KAPITALISMUS</a:t>
            </a:r>
            <a:r>
              <a:rPr lang="en-US" sz="2000" dirty="0">
                <a:latin typeface="Impact"/>
                <a:ea typeface="Segoe UI"/>
                <a:cs typeface="Segoe UI"/>
              </a:rPr>
              <a:t>​</a:t>
            </a:r>
          </a:p>
          <a:p>
            <a:pPr rtl="0"/>
            <a:r>
              <a:rPr lang="de-DE" sz="2000" cap="all" baseline="0" dirty="0">
                <a:latin typeface="Impact"/>
                <a:ea typeface="Segoe UI"/>
                <a:cs typeface="Segoe UI"/>
              </a:rPr>
              <a:t>-SOZIALE KLASSEN</a:t>
            </a:r>
            <a:r>
              <a:rPr lang="en-US" sz="2000" dirty="0">
                <a:latin typeface="Impact"/>
                <a:ea typeface="Segoe UI"/>
                <a:cs typeface="Segoe UI"/>
              </a:rPr>
              <a:t>​</a:t>
            </a:r>
          </a:p>
          <a:p>
            <a:pPr rtl="0"/>
            <a:r>
              <a:rPr lang="de-DE" sz="2000" cap="all" baseline="0" dirty="0">
                <a:latin typeface="Impact"/>
                <a:ea typeface="Segoe UI"/>
                <a:cs typeface="Segoe UI"/>
              </a:rPr>
              <a:t>-KONZENTRATION DES REICHTUMS</a:t>
            </a:r>
            <a:r>
              <a:rPr lang="en-US" sz="2000" dirty="0">
                <a:latin typeface="Impact"/>
                <a:ea typeface="Segoe UI"/>
                <a:cs typeface="Segoe UI"/>
              </a:rPr>
              <a:t>​</a:t>
            </a:r>
          </a:p>
          <a:p>
            <a:pPr rtl="0"/>
            <a:r>
              <a:rPr lang="de-DE" sz="2000" cap="all" baseline="0" dirty="0">
                <a:latin typeface="Impact"/>
                <a:ea typeface="Segoe UI"/>
                <a:cs typeface="Segoe UI"/>
              </a:rPr>
              <a:t>-HISTORISCHER MATERIALISMUS</a:t>
            </a:r>
            <a:r>
              <a:rPr lang="en-US" sz="2000" dirty="0">
                <a:latin typeface="Impact"/>
                <a:ea typeface="Segoe UI"/>
                <a:cs typeface="Segoe UI"/>
              </a:rPr>
              <a:t>​</a:t>
            </a:r>
          </a:p>
          <a:p>
            <a:pPr rtl="0"/>
            <a:r>
              <a:rPr lang="de-DE" sz="2000" dirty="0">
                <a:latin typeface="Impact"/>
                <a:ea typeface="Segoe UI"/>
                <a:cs typeface="Segoe UI"/>
              </a:rPr>
              <a:t>​</a:t>
            </a:r>
          </a:p>
          <a:p>
            <a:pPr rtl="0"/>
            <a:r>
              <a:rPr lang="de-DE" sz="1400" dirty="0">
                <a:latin typeface="Impact"/>
                <a:ea typeface="Segoe UI"/>
                <a:cs typeface="Segoe UI"/>
              </a:rPr>
              <a:t>​</a:t>
            </a:r>
          </a:p>
          <a:p>
            <a:pPr rtl="0"/>
            <a:r>
              <a:rPr lang="de-DE" sz="1400" dirty="0">
                <a:latin typeface="Impact"/>
                <a:ea typeface="Segoe UI"/>
                <a:cs typeface="Segoe UI"/>
              </a:rPr>
              <a:t>​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314001A-6B7B-5012-FA73-BFBD66C043EE}"/>
              </a:ext>
            </a:extLst>
          </p:cNvPr>
          <p:cNvSpPr txBox="1"/>
          <p:nvPr/>
        </p:nvSpPr>
        <p:spPr>
          <a:xfrm>
            <a:off x="10802815" y="5228492"/>
            <a:ext cx="17145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/>
              <a:t>ABB.:6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D593785-1158-5CAD-4221-27B2EBB37DE5}"/>
              </a:ext>
            </a:extLst>
          </p:cNvPr>
          <p:cNvSpPr txBox="1"/>
          <p:nvPr/>
        </p:nvSpPr>
        <p:spPr>
          <a:xfrm>
            <a:off x="437759" y="1372041"/>
            <a:ext cx="10955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2. WO LIEGEN DIE </a:t>
            </a:r>
            <a:r>
              <a:rPr lang="en-GB" sz="2000" dirty="0" err="1"/>
              <a:t>STÄRKEN</a:t>
            </a:r>
            <a:r>
              <a:rPr lang="en-GB" sz="2000" dirty="0"/>
              <a:t> UND </a:t>
            </a:r>
            <a:r>
              <a:rPr lang="en-GB" sz="2000" dirty="0" err="1"/>
              <a:t>SCHWÄCHEN</a:t>
            </a:r>
            <a:r>
              <a:rPr lang="en-GB" sz="2000" dirty="0"/>
              <a:t> DES </a:t>
            </a:r>
            <a:r>
              <a:rPr lang="en-GB" sz="2000" dirty="0" err="1"/>
              <a:t>MODELLS</a:t>
            </a:r>
            <a:r>
              <a:rPr lang="en-GB" sz="2000" dirty="0"/>
              <a:t> IN DER </a:t>
            </a:r>
            <a:r>
              <a:rPr lang="en-GB" sz="2000" dirty="0" err="1"/>
              <a:t>HEUTIGEN</a:t>
            </a:r>
            <a:r>
              <a:rPr lang="en-GB" sz="2000" dirty="0"/>
              <a:t> ANALYSE DER GESELLSCHAFT?</a:t>
            </a:r>
          </a:p>
        </p:txBody>
      </p:sp>
    </p:spTree>
    <p:extLst>
      <p:ext uri="{BB962C8B-B14F-4D97-AF65-F5344CB8AC3E}">
        <p14:creationId xmlns:p14="http://schemas.microsoft.com/office/powerpoint/2010/main" val="339299401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157EA4-5187-4620-9F19-50AA4E17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>
            <a:normAutofit/>
          </a:bodyPr>
          <a:lstStyle/>
          <a:p>
            <a:r>
              <a:rPr lang="de-DE" sz="3800"/>
              <a:t>4. Vergleich zu anderen Modellen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4AB82D-EFC3-4F0F-87CC-379E42DFC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76423"/>
            <a:ext cx="4951410" cy="32887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e-DE" sz="1900"/>
              <a:t>DAS KLASSENMODELL FOKUSSIERT STARK AUF ÖKONOMISCHE FAKTOREN UND PRODUKTIONSVERHÄLTNISSE</a:t>
            </a:r>
          </a:p>
          <a:p>
            <a:pPr>
              <a:lnSpc>
                <a:spcPct val="110000"/>
              </a:lnSpc>
            </a:pPr>
            <a:r>
              <a:rPr lang="de-DE" sz="1900"/>
              <a:t>DAS SCHICHTMODELL UND LAGENMODELL BESCHREIBEN GESELLSCHAFTLICHE HIRACHIE</a:t>
            </a:r>
          </a:p>
          <a:p>
            <a:pPr>
              <a:lnSpc>
                <a:spcPct val="110000"/>
              </a:lnSpc>
            </a:pPr>
            <a:r>
              <a:rPr lang="de-DE" sz="1900"/>
              <a:t>DIE MILLEU- UND LEBENSSTILFORSCHUNG SOWIE DIE FEMINISTISCHE- UND DIE INKLUSIVE SOZIALANALYSE BEZIEHEN SICH AUF SOZIALE ASPEKTE UND UNGLEICHHEITEN</a:t>
            </a:r>
          </a:p>
        </p:txBody>
      </p:sp>
      <p:pic>
        <p:nvPicPr>
          <p:cNvPr id="4" name="Grafik 3" descr="Skizze Von Vielen Menschen Zusammenstehen Stock Vektor Art und mehr ...">
            <a:extLst>
              <a:ext uri="{FF2B5EF4-FFF2-40B4-BE49-F238E27FC236}">
                <a16:creationId xmlns:a16="http://schemas.microsoft.com/office/drawing/2014/main" id="{870D5601-A7B5-27E1-7685-52F1871EA3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705" r="17432" b="-3"/>
          <a:stretch/>
        </p:blipFill>
        <p:spPr>
          <a:xfrm>
            <a:off x="6094410" y="10"/>
            <a:ext cx="5310189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291BA9D-3A1A-CC9C-7693-9B3F644204BC}"/>
              </a:ext>
            </a:extLst>
          </p:cNvPr>
          <p:cNvSpPr txBox="1"/>
          <p:nvPr/>
        </p:nvSpPr>
        <p:spPr>
          <a:xfrm>
            <a:off x="10796953" y="5295899"/>
            <a:ext cx="12162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/>
              <a:t>ABB.:7</a:t>
            </a:r>
          </a:p>
        </p:txBody>
      </p:sp>
    </p:spTree>
    <p:extLst>
      <p:ext uri="{BB962C8B-B14F-4D97-AF65-F5344CB8AC3E}">
        <p14:creationId xmlns:p14="http://schemas.microsoft.com/office/powerpoint/2010/main" val="2005595884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C7827FB-B370-4007-83D5-E83AD3D2C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Kritik-Gradienten-Vektorsymbol für dunkles Thema. konstruktive Kritik ...">
            <a:extLst>
              <a:ext uri="{FF2B5EF4-FFF2-40B4-BE49-F238E27FC236}">
                <a16:creationId xmlns:a16="http://schemas.microsoft.com/office/drawing/2014/main" id="{E31C47B6-9500-B1E9-41B0-96579EE28B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8287" r="-19" b="17132"/>
          <a:stretch/>
        </p:blipFill>
        <p:spPr>
          <a:xfrm>
            <a:off x="20" y="-515805"/>
            <a:ext cx="12194308" cy="78737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E027EC4-8866-4CDF-81E9-3516B5955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9913212" cy="1151965"/>
          </a:xfrm>
        </p:spPr>
        <p:txBody>
          <a:bodyPr>
            <a:normAutofit/>
          </a:bodyPr>
          <a:lstStyle/>
          <a:p>
            <a:r>
              <a:rPr lang="de-DE" sz="5000">
                <a:solidFill>
                  <a:schemeClr val="tx1"/>
                </a:solidFill>
              </a:rPr>
              <a:t>5. Kritik und Weiterentwicklungen</a:t>
            </a:r>
          </a:p>
        </p:txBody>
      </p:sp>
      <p:sp>
        <p:nvSpPr>
          <p:cNvPr id="11" name="5-Point Star 12">
            <a:extLst>
              <a:ext uri="{FF2B5EF4-FFF2-40B4-BE49-F238E27FC236}">
                <a16:creationId xmlns:a16="http://schemas.microsoft.com/office/drawing/2014/main" id="{51E038FF-4E72-4714-B9E9-B0AC148C7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42476" y="261324"/>
            <a:ext cx="937731" cy="868975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40D56A-9EC8-495C-8501-AE949D63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3396"/>
            <a:ext cx="10394707" cy="331118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sz="1700" dirty="0"/>
              <a:t> KRITIK:</a:t>
            </a:r>
          </a:p>
          <a:p>
            <a:pPr>
              <a:lnSpc>
                <a:spcPct val="110000"/>
              </a:lnSpc>
            </a:pPr>
            <a:r>
              <a:rPr lang="de-DE" sz="1700" dirty="0"/>
              <a:t>VEREINFACHT -&gt; BERÜCKSICHTIGT KEINE SOZIALEN GRUPPEN UND ZWISCHENSCHICHTEN</a:t>
            </a:r>
          </a:p>
          <a:p>
            <a:pPr>
              <a:lnSpc>
                <a:spcPct val="110000"/>
              </a:lnSpc>
            </a:pPr>
            <a:r>
              <a:rPr lang="de-DE" sz="1700" dirty="0"/>
              <a:t>NICHT EINFACH IN DIE HEUTIGE GESELLSCHAFT ÜBERTRAGBAR</a:t>
            </a:r>
          </a:p>
          <a:p>
            <a:pPr>
              <a:lnSpc>
                <a:spcPct val="110000"/>
              </a:lnSpc>
            </a:pPr>
            <a:r>
              <a:rPr lang="de-DE" sz="1700" dirty="0"/>
              <a:t>BETRACHTET MENSCHEN NICHT ALS INDIVIDUEN SONDERN ALS </a:t>
            </a:r>
            <a:r>
              <a:rPr lang="en-GB" sz="1700" dirty="0" err="1"/>
              <a:t>Gruppen</a:t>
            </a:r>
            <a:endParaRPr lang="de-DE" sz="1700" dirty="0"/>
          </a:p>
          <a:p>
            <a:pPr>
              <a:lnSpc>
                <a:spcPct val="110000"/>
              </a:lnSpc>
            </a:pPr>
            <a:r>
              <a:rPr lang="de-DE" sz="1700" dirty="0"/>
              <a:t>NEUE SOZIALE UND WIRTSCHAFTLICHE SCHICHTEN ENTSTEHEN, DIE DAS MODELL NICHT ABDECKT</a:t>
            </a:r>
          </a:p>
          <a:p>
            <a:pPr marL="0" indent="0">
              <a:lnSpc>
                <a:spcPct val="110000"/>
              </a:lnSpc>
              <a:buNone/>
            </a:pPr>
            <a:endParaRPr lang="de-DE" sz="1700" dirty="0"/>
          </a:p>
          <a:p>
            <a:pPr marL="0" indent="0">
              <a:lnSpc>
                <a:spcPct val="110000"/>
              </a:lnSpc>
              <a:buNone/>
            </a:pPr>
            <a:r>
              <a:rPr lang="de-DE" sz="1700" dirty="0"/>
              <a:t> WEITERENTWICKLUNG:</a:t>
            </a:r>
          </a:p>
          <a:p>
            <a:pPr marL="342900" indent="-342900">
              <a:lnSpc>
                <a:spcPct val="110000"/>
              </a:lnSpc>
            </a:pPr>
            <a:r>
              <a:rPr lang="de-DE" sz="1700" dirty="0"/>
              <a:t>ERWEITERUNG DURCH ERIC OLIN WRIGHT BERÜCKSICHTIGT AUCH ZWISCHENSCHICHTEN</a:t>
            </a:r>
          </a:p>
          <a:p>
            <a:pPr>
              <a:lnSpc>
                <a:spcPct val="110000"/>
              </a:lnSpc>
            </a:pPr>
            <a:endParaRPr lang="de-DE" sz="1700" dirty="0"/>
          </a:p>
          <a:p>
            <a:pPr>
              <a:lnSpc>
                <a:spcPct val="110000"/>
              </a:lnSpc>
            </a:pPr>
            <a:endParaRPr lang="de-DE" sz="17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5BD3C22-A50D-8BA8-67CB-751A4EA54ACD}"/>
              </a:ext>
            </a:extLst>
          </p:cNvPr>
          <p:cNvSpPr txBox="1"/>
          <p:nvPr/>
        </p:nvSpPr>
        <p:spPr>
          <a:xfrm>
            <a:off x="11213123" y="6485791"/>
            <a:ext cx="16558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/>
              <a:t>ABB.:8</a:t>
            </a:r>
          </a:p>
        </p:txBody>
      </p:sp>
    </p:spTree>
    <p:extLst>
      <p:ext uri="{BB962C8B-B14F-4D97-AF65-F5344CB8AC3E}">
        <p14:creationId xmlns:p14="http://schemas.microsoft.com/office/powerpoint/2010/main" val="2127509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FC274-E9E5-4041-ADC8-49A586A4E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6. Quellen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1042580-D6D4-66C0-847B-F68040CB3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36" y="1960713"/>
            <a:ext cx="11514666" cy="377427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1200" dirty="0">
                <a:solidFill>
                  <a:schemeClr val="bg1">
                    <a:lumMod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Abb. 1:  </a:t>
            </a:r>
            <a:r>
              <a:rPr lang="de-DE" sz="1200" dirty="0">
                <a:solidFill>
                  <a:schemeClr val="bg1">
                    <a:lumMod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https://de.wikipedia.org/wiki/Datei:Karl_Marx_001.jpg</a:t>
            </a:r>
            <a:endParaRPr lang="en-GB" sz="120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GB" sz="1200" dirty="0">
                <a:solidFill>
                  <a:schemeClr val="bg1">
                    <a:lumMod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Abb.2: </a:t>
            </a:r>
            <a:r>
              <a:rPr lang="de-DE" sz="1200" dirty="0">
                <a:solidFill>
                  <a:schemeClr val="bg1">
                    <a:lumMod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https://de.wikipedia.org/wiki/Datei:Zentralbibliothek_Zürich_Das_Kapital_Marx_1867.jpg</a:t>
            </a:r>
            <a:endParaRPr lang="en-GB" sz="120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de-DE" sz="1200" dirty="0">
                <a:solidFill>
                  <a:schemeClr val="bg1">
                    <a:lumMod val="10000"/>
                  </a:schemeClr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abb.3 bourgeois-1.jpg (1920×1080) (bourgeoisie.fr)</a:t>
            </a:r>
            <a:endParaRPr lang="de-DE" sz="1200" dirty="0">
              <a:solidFill>
                <a:schemeClr val="bg1">
                  <a:lumMod val="10000"/>
                </a:schemeClr>
              </a:solidFill>
              <a:ea typeface="+mn-lt"/>
              <a:cs typeface="+mn-lt"/>
            </a:endParaRPr>
          </a:p>
          <a:p>
            <a:r>
              <a:rPr lang="de-DE" sz="1200" dirty="0">
                <a:solidFill>
                  <a:schemeClr val="bg1">
                    <a:lumMod val="10000"/>
                  </a:schemeClr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abb.4: https://assets.isu.pub/document-structure/201020191527-8cafdba6f3e9234bffc9d8de0450335c/v1/e2c419a387749c7e330a8e8d6b6b6e74.jpg?width=720&amp;quality=85%2C50</a:t>
            </a:r>
            <a:endParaRPr lang="de-DE" sz="1200" dirty="0">
              <a:solidFill>
                <a:schemeClr val="bg1">
                  <a:lumMod val="10000"/>
                </a:schemeClr>
              </a:solidFill>
              <a:ea typeface="+mn-lt"/>
              <a:cs typeface="+mn-lt"/>
            </a:endParaRPr>
          </a:p>
          <a:p>
            <a:r>
              <a:rPr lang="de-DE" sz="1200" dirty="0">
                <a:solidFill>
                  <a:schemeClr val="bg1">
                    <a:lumMod val="10000"/>
                  </a:schemeClr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abb.5: https://media.licdn.com/dms/image/C4E12AQF_oPGN70WLdg/article-cover_image-shrink_600_2000/0/1584968992502?e=2147483647&amp;v=beta&amp;t=Up4i6QqBwAycvuVkMjcqOnisQq1Fuxbyto8QMbzVIUE</a:t>
            </a:r>
            <a:endParaRPr lang="de-DE" sz="1200" dirty="0">
              <a:solidFill>
                <a:schemeClr val="bg1">
                  <a:lumMod val="10000"/>
                </a:schemeClr>
              </a:solidFill>
              <a:ea typeface="+mn-lt"/>
              <a:cs typeface="+mn-lt"/>
            </a:endParaRPr>
          </a:p>
          <a:p>
            <a:r>
              <a:rPr lang="de-DE" sz="1200" dirty="0">
                <a:solidFill>
                  <a:schemeClr val="bg1">
                    <a:lumMod val="10000"/>
                  </a:schemeClr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abb.6: https://media.istockphoto.com/vectors/scales-measuring-strength-versus-weakness-equal-concept-vector-id1337382676?k=20&amp;m=1337382676&amp;s=612x612&amp;w=0&amp;h=-si6oBDMAze7A4uLdZzt8gxypHq58-Jrpv05jcg0_lw=</a:t>
            </a:r>
            <a:endParaRPr lang="de-DE" sz="1200" dirty="0">
              <a:solidFill>
                <a:schemeClr val="bg1">
                  <a:lumMod val="10000"/>
                </a:schemeClr>
              </a:solidFill>
              <a:ea typeface="+mn-lt"/>
              <a:cs typeface="+mn-lt"/>
            </a:endParaRPr>
          </a:p>
          <a:p>
            <a:r>
              <a:rPr lang="de-DE" sz="1200" dirty="0">
                <a:solidFill>
                  <a:schemeClr val="bg1">
                    <a:lumMod val="10000"/>
                  </a:schemeClr>
                </a:solidFill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abb.7: https://media.istockphoto.com/vectors/sketch-of-many-people-standing-together-vector-id931400186?k=20&amp;m=931400186&amp;s=170667a&amp;w=0&amp;h=J_ejHua26GzyPle8RY37S1IXxIb-mUOXzc6NVBfeBvU=</a:t>
            </a:r>
            <a:endParaRPr lang="de-DE" sz="1200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de-DE" sz="1200" dirty="0">
                <a:solidFill>
                  <a:schemeClr val="bg1">
                    <a:lumMod val="10000"/>
                  </a:schemeClr>
                </a:solidFill>
                <a:ea typeface="+mn-lt"/>
                <a:cs typeface="+mn-lt"/>
              </a:rPr>
              <a:t>Abb.8: https://static.vecteezy.com/ti/gratis-vektor/p1/4180939-kritik-gradient-symbol-fur-dunkel-thema-konstruktive-kritik-motiviert-menschen-negatives-feedback-dunne-linie-farbsymbol-moderner-stil-piktogramm-isolierte-umrisszeichnung-vektor.jpg</a:t>
            </a:r>
            <a:endParaRPr lang="de-DE" sz="1200" dirty="0">
              <a:solidFill>
                <a:schemeClr val="bg1">
                  <a:lumMod val="10000"/>
                </a:schemeClr>
              </a:solidFill>
            </a:endParaRPr>
          </a:p>
          <a:p>
            <a:endParaRPr lang="de-DE" sz="12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41492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chtiges Ereignis">
  <a:themeElements>
    <a:clrScheme name="Wichtiges Ereign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ichtiges Ereign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chtiges Ereig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TM04033927[[fn=Wichtiges Ereignis]]</Template>
  <TotalTime>0</TotalTime>
  <Words>107</Words>
  <Application>Microsoft Office PowerPoint</Application>
  <PresentationFormat>Breitbild</PresentationFormat>
  <Paragraphs>26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Wichtiges Ereignis</vt:lpstr>
      <vt:lpstr>Klassenmodell nach Karl Marx</vt:lpstr>
      <vt:lpstr>Inhaltsverzeichnis</vt:lpstr>
      <vt:lpstr>1. Wer war Karl Marx eigentlich?</vt:lpstr>
      <vt:lpstr>2. Grundlage und Merkmale</vt:lpstr>
      <vt:lpstr>3. Gesellschaftliche Relevanz</vt:lpstr>
      <vt:lpstr>3. Gesellschaftliche relevanz</vt:lpstr>
      <vt:lpstr>4. Vergleich zu anderen Modellen</vt:lpstr>
      <vt:lpstr>5. Kritik und Weiterentwicklungen</vt:lpstr>
      <vt:lpstr>6. Quellen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Klassenmodell nach Karl Marx</dc:title>
  <dc:creator>Niko Schuch</dc:creator>
  <cp:lastModifiedBy>Niko Schuch</cp:lastModifiedBy>
  <cp:revision>494</cp:revision>
  <dcterms:created xsi:type="dcterms:W3CDTF">2024-10-08T09:42:35Z</dcterms:created>
  <dcterms:modified xsi:type="dcterms:W3CDTF">2024-11-12T10:52:13Z</dcterms:modified>
</cp:coreProperties>
</file>